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77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7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88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o.me/articles/os-4-pilares-da-programacao-orientada-a-objetos-SSU4Q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devmedia.com.br/introducao-ao-padrao-mvc/29308" TargetMode="External"/><Relationship Id="rId5" Type="http://schemas.openxmlformats.org/officeDocument/2006/relationships/hyperlink" Target="https://www.dio.me/articles/arquitetura-mvc-entendendo-o-modelo-visao-controlador" TargetMode="External"/><Relationship Id="rId4" Type="http://schemas.openxmlformats.org/officeDocument/2006/relationships/hyperlink" Target="https://www.devmedia.com.br/os-4-pilares-da-programacao-orientada-a-objetos/926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2271303"/>
            <a:ext cx="785144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Banco FMP - Sistema Web de Gestão Bancária Simplificada</a:t>
            </a:r>
            <a:endParaRPr lang="en-US" sz="4451" dirty="0"/>
          </a:p>
        </p:txBody>
      </p:sp>
      <p:sp>
        <p:nvSpPr>
          <p:cNvPr id="5" name="Text 2"/>
          <p:cNvSpPr/>
          <p:nvPr/>
        </p:nvSpPr>
        <p:spPr>
          <a:xfrm>
            <a:off x="793791" y="386501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1"/>
              </a:lnSpc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Lucas Schutz &amp; Vitor Emanuel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93790" y="503784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1"/>
              </a:lnSpc>
            </a:pPr>
            <a:r>
              <a:rPr lang="en-US" sz="2200" dirty="0" err="1"/>
              <a:t>Prática</a:t>
            </a:r>
            <a:r>
              <a:rPr lang="en-US" sz="2200" dirty="0"/>
              <a:t> de </a:t>
            </a:r>
            <a:r>
              <a:rPr lang="en-US" sz="2200" dirty="0" err="1"/>
              <a:t>Linguagem</a:t>
            </a:r>
            <a:r>
              <a:rPr lang="en-US" sz="2200" dirty="0"/>
              <a:t> de </a:t>
            </a:r>
            <a:r>
              <a:rPr lang="en-US" sz="2200" dirty="0" err="1"/>
              <a:t>Programação</a:t>
            </a:r>
            <a:r>
              <a:rPr lang="en-US" sz="2200" dirty="0"/>
              <a:t> I – ADS 2ª Fase</a:t>
            </a:r>
            <a:br>
              <a:rPr lang="en-US" sz="2200" dirty="0"/>
            </a:br>
            <a:r>
              <a:rPr lang="en-US" sz="2200" dirty="0"/>
              <a:t>Professor: Rafael Rosa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3DA9D9D-A50D-BEC8-398B-79F6AD566455}"/>
              </a:ext>
            </a:extLst>
          </p:cNvPr>
          <p:cNvSpPr/>
          <p:nvPr/>
        </p:nvSpPr>
        <p:spPr>
          <a:xfrm>
            <a:off x="179294" y="768644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1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Faculdade Municipal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Palhoça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SC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4DF79A-BF5F-8D9E-2112-157356B6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767" y="1913069"/>
            <a:ext cx="5037842" cy="5037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2" y="73414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Visão Geral</a:t>
            </a:r>
            <a:endParaRPr lang="en-US" sz="2051" dirty="0"/>
          </a:p>
        </p:txBody>
      </p:sp>
      <p:sp>
        <p:nvSpPr>
          <p:cNvPr id="3" name="Text 1"/>
          <p:cNvSpPr/>
          <p:nvPr/>
        </p:nvSpPr>
        <p:spPr>
          <a:xfrm>
            <a:off x="740332" y="1149192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Projeto e Tecnologias</a:t>
            </a:r>
            <a:endParaRPr lang="en-US" sz="4151" dirty="0"/>
          </a:p>
        </p:txBody>
      </p:sp>
      <p:sp>
        <p:nvSpPr>
          <p:cNvPr id="4" name="Text 2"/>
          <p:cNvSpPr/>
          <p:nvPr/>
        </p:nvSpPr>
        <p:spPr>
          <a:xfrm>
            <a:off x="740333" y="2338984"/>
            <a:ext cx="3173135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Objetivo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40332" y="2947037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Simular operações essenciais de um banco digital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40332" y="3666233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Funcionalidades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40332" y="4208205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Criação de conta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40332" y="462063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Login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40332" y="5033070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Visualização de saldo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40332" y="5445504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Transferências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40332" y="597437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Módulo extra: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Administração de saldos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573209" y="2935721"/>
            <a:ext cx="3173135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Stack Técnico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573207" y="3543774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POO aplicada: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Estrutura modular, reuso e evolução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573207" y="4072650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Arquitetura: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MVC com Front Controller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7573207" y="4601524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Persistência: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MySQL via PDO com transações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7573207" y="5130400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Validação em múltiplas camadas e integridade de dados como requisitos não-funcionais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1893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POO no Projeto</a:t>
            </a:r>
            <a:endParaRPr lang="en-US" sz="4451" dirty="0"/>
          </a:p>
        </p:txBody>
      </p:sp>
      <p:sp>
        <p:nvSpPr>
          <p:cNvPr id="3" name="Text 1"/>
          <p:cNvSpPr/>
          <p:nvPr/>
        </p:nvSpPr>
        <p:spPr>
          <a:xfrm>
            <a:off x="793791" y="1661399"/>
            <a:ext cx="46109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Aplicação Prática dos Pilares</a:t>
            </a:r>
            <a:endParaRPr lang="en-US" sz="2651" dirty="0"/>
          </a:p>
        </p:txBody>
      </p:sp>
      <p:sp>
        <p:nvSpPr>
          <p:cNvPr id="4" name="Shape 2"/>
          <p:cNvSpPr/>
          <p:nvPr/>
        </p:nvSpPr>
        <p:spPr>
          <a:xfrm>
            <a:off x="793791" y="2426851"/>
            <a:ext cx="6407944" cy="2047995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5" y="266128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Classes e Objetos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5" y="315170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Usuario, Conta, Transacao representam entidades do domínio; objetos carregam estado e comportamentos específicos</a:t>
            </a:r>
            <a:endParaRPr lang="en-US" sz="1751" dirty="0"/>
          </a:p>
        </p:txBody>
      </p:sp>
      <p:sp>
        <p:nvSpPr>
          <p:cNvPr id="7" name="Shape 5"/>
          <p:cNvSpPr/>
          <p:nvPr/>
        </p:nvSpPr>
        <p:spPr>
          <a:xfrm>
            <a:off x="7428550" y="2426851"/>
            <a:ext cx="6408063" cy="2047995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3" y="2661285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Encapsulamento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3" y="315170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Senhas tratadas via métodos dedicados no Model; uso de password_hash na criação; acesso a saldo e operações via métodos controlados</a:t>
            </a:r>
            <a:endParaRPr lang="en-US" sz="1751" dirty="0"/>
          </a:p>
        </p:txBody>
      </p:sp>
      <p:sp>
        <p:nvSpPr>
          <p:cNvPr id="10" name="Shape 8"/>
          <p:cNvSpPr/>
          <p:nvPr/>
        </p:nvSpPr>
        <p:spPr>
          <a:xfrm>
            <a:off x="793791" y="4701659"/>
            <a:ext cx="6407944" cy="2047995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5" y="4936093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Herança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5" y="542651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 de entidades/Model compartilha utilitários e contratos; Controllers seguem convenção comum para padronizar fluxo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7428550" y="4716899"/>
            <a:ext cx="6408063" cy="2047995"/>
          </a:xfrm>
          <a:prstGeom prst="roundRect">
            <a:avLst>
              <a:gd name="adj" fmla="val 83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3" y="4936093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Polimorfismo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3" y="542651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Métodos de operação (ex.: realizarTransferencia) flexíveis para diferentes tipos de conta/regra sem mudar a interface de chamada</a:t>
            </a:r>
            <a:endParaRPr lang="en-US" sz="175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84360" y="459105"/>
            <a:ext cx="6878003" cy="1043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32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Arquitetura MVC com </a:t>
            </a:r>
            <a:r>
              <a:rPr lang="en-US" sz="3251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 Controller</a:t>
            </a:r>
            <a:endParaRPr lang="en-US" sz="3251" dirty="0"/>
          </a:p>
        </p:txBody>
      </p:sp>
      <p:sp>
        <p:nvSpPr>
          <p:cNvPr id="5" name="Text 2"/>
          <p:cNvSpPr/>
          <p:nvPr/>
        </p:nvSpPr>
        <p:spPr>
          <a:xfrm>
            <a:off x="584359" y="1569244"/>
            <a:ext cx="2086928" cy="26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Fluxo de Requisição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0" y="2080500"/>
            <a:ext cx="834747" cy="10016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6032" y="2247424"/>
            <a:ext cx="2086928" cy="26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Request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86032" y="2608422"/>
            <a:ext cx="587633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index.php intercepta requisições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34" y="1386681"/>
            <a:ext cx="834747" cy="10016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89106" y="1553605"/>
            <a:ext cx="2086928" cy="26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 Controller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889106" y="1914604"/>
            <a:ext cx="587633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Resolve rotas e delega ao Controller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9" y="3565326"/>
            <a:ext cx="834747" cy="12289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6031" y="3732250"/>
            <a:ext cx="2086928" cy="26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Controller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86031" y="4093248"/>
            <a:ext cx="5876331" cy="534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Orquestra entradas, validações e respostas (UsuarioController, ContaController)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826" y="3096917"/>
            <a:ext cx="834747" cy="100167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99498" y="3263841"/>
            <a:ext cx="2086928" cy="26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7899498" y="3624840"/>
            <a:ext cx="587633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Lógica de negócio + acesso a dados (Usuario, Conta, Transacao)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60" y="5336025"/>
            <a:ext cx="834747" cy="100167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86032" y="5502949"/>
            <a:ext cx="2086928" cy="26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View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586032" y="5863949"/>
            <a:ext cx="4538321" cy="796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Templates PHP/HTML (header.php, footer.php) e </a:t>
            </a:r>
            <a:r>
              <a:rPr lang="en-US" sz="13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páginas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</a:p>
          <a:p>
            <a:pPr>
              <a:lnSpc>
                <a:spcPts val="2100"/>
              </a:lnSpc>
            </a:pPr>
            <a:r>
              <a:rPr lang="en-US" sz="13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dinâmicas</a:t>
            </a:r>
            <a:endParaRPr lang="en-US" sz="130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72225D8-9501-2D4E-C71A-B7CBDCA3F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938" y="4654038"/>
            <a:ext cx="7277101" cy="2926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2294" y="419100"/>
            <a:ext cx="4670941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51"/>
              </a:lnSpc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Estrutura de Diretórios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3500104" y="1237715"/>
            <a:ext cx="1341429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13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Organização facilita manutenção e onboard da equipe</a:t>
            </a:r>
            <a:endParaRPr lang="en-US" sz="1351" dirty="0"/>
          </a:p>
        </p:txBody>
      </p:sp>
      <p:sp>
        <p:nvSpPr>
          <p:cNvPr id="4" name="Shape 2"/>
          <p:cNvSpPr/>
          <p:nvPr/>
        </p:nvSpPr>
        <p:spPr>
          <a:xfrm>
            <a:off x="3272294" y="1782723"/>
            <a:ext cx="10144031" cy="1046679"/>
          </a:xfrm>
          <a:prstGeom prst="roundRect">
            <a:avLst>
              <a:gd name="adj" fmla="val 697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295154" y="1805583"/>
            <a:ext cx="694849" cy="1000959"/>
          </a:xfrm>
          <a:prstGeom prst="roundRect">
            <a:avLst>
              <a:gd name="adj" fmla="val 6553"/>
            </a:avLst>
          </a:prstGeom>
          <a:solidFill>
            <a:srgbClr val="E9E6F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514" y="2175748"/>
            <a:ext cx="260509" cy="2605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63715" y="1979297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/config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391526" y="2283203"/>
            <a:ext cx="1232630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13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Database.php (PDO, Singleton, erros)</a:t>
            </a:r>
            <a:endParaRPr lang="en-US" sz="1351" dirty="0"/>
          </a:p>
        </p:txBody>
      </p:sp>
      <p:sp>
        <p:nvSpPr>
          <p:cNvPr id="9" name="Shape 6"/>
          <p:cNvSpPr/>
          <p:nvPr/>
        </p:nvSpPr>
        <p:spPr>
          <a:xfrm>
            <a:off x="3272294" y="3003114"/>
            <a:ext cx="10144031" cy="1046679"/>
          </a:xfrm>
          <a:prstGeom prst="roundRect">
            <a:avLst>
              <a:gd name="adj" fmla="val 697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295154" y="3025974"/>
            <a:ext cx="694849" cy="1000959"/>
          </a:xfrm>
          <a:prstGeom prst="roundRect">
            <a:avLst>
              <a:gd name="adj" fmla="val 6553"/>
            </a:avLst>
          </a:prstGeom>
          <a:solidFill>
            <a:srgbClr val="E9E6F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8514" y="3396139"/>
            <a:ext cx="260509" cy="26050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163715" y="3199686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/controller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4391526" y="3503594"/>
            <a:ext cx="1232630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13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UsuarioController (login/registro), ContaController (dashboard/transferência)</a:t>
            </a:r>
            <a:endParaRPr lang="en-US" sz="1351" dirty="0"/>
          </a:p>
        </p:txBody>
      </p:sp>
      <p:sp>
        <p:nvSpPr>
          <p:cNvPr id="14" name="Shape 10"/>
          <p:cNvSpPr/>
          <p:nvPr/>
        </p:nvSpPr>
        <p:spPr>
          <a:xfrm>
            <a:off x="3272294" y="4223505"/>
            <a:ext cx="10144031" cy="1046679"/>
          </a:xfrm>
          <a:prstGeom prst="roundRect">
            <a:avLst>
              <a:gd name="adj" fmla="val 697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3295154" y="4246365"/>
            <a:ext cx="694849" cy="1000959"/>
          </a:xfrm>
          <a:prstGeom prst="roundRect">
            <a:avLst>
              <a:gd name="adj" fmla="val 6553"/>
            </a:avLst>
          </a:prstGeom>
          <a:solidFill>
            <a:srgbClr val="E9E6FA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514" y="4616530"/>
            <a:ext cx="260509" cy="26050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163715" y="4420078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/model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4391526" y="4723983"/>
            <a:ext cx="1232630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13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Usuario, Conta, Transacao (regras e persistência)</a:t>
            </a:r>
            <a:endParaRPr lang="en-US" sz="1351" dirty="0"/>
          </a:p>
        </p:txBody>
      </p:sp>
      <p:sp>
        <p:nvSpPr>
          <p:cNvPr id="19" name="Shape 14"/>
          <p:cNvSpPr/>
          <p:nvPr/>
        </p:nvSpPr>
        <p:spPr>
          <a:xfrm>
            <a:off x="3272294" y="5443894"/>
            <a:ext cx="10144031" cy="1046679"/>
          </a:xfrm>
          <a:prstGeom prst="roundRect">
            <a:avLst>
              <a:gd name="adj" fmla="val 697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3295154" y="5466754"/>
            <a:ext cx="694849" cy="1000959"/>
          </a:xfrm>
          <a:prstGeom prst="roundRect">
            <a:avLst>
              <a:gd name="adj" fmla="val 6553"/>
            </a:avLst>
          </a:prstGeom>
          <a:solidFill>
            <a:srgbClr val="E9E6F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8514" y="5836920"/>
            <a:ext cx="260509" cy="26050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163715" y="5640469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/view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4391526" y="5944375"/>
            <a:ext cx="1232630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13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Templates e páginas</a:t>
            </a:r>
            <a:endParaRPr lang="en-US" sz="1351" dirty="0"/>
          </a:p>
        </p:txBody>
      </p:sp>
      <p:sp>
        <p:nvSpPr>
          <p:cNvPr id="24" name="Shape 18"/>
          <p:cNvSpPr/>
          <p:nvPr/>
        </p:nvSpPr>
        <p:spPr>
          <a:xfrm>
            <a:off x="3272294" y="6664286"/>
            <a:ext cx="10144031" cy="1046679"/>
          </a:xfrm>
          <a:prstGeom prst="roundRect">
            <a:avLst>
              <a:gd name="adj" fmla="val 697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3295154" y="6687146"/>
            <a:ext cx="694849" cy="1000959"/>
          </a:xfrm>
          <a:prstGeom prst="roundRect">
            <a:avLst>
              <a:gd name="adj" fmla="val 6553"/>
            </a:avLst>
          </a:prstGeom>
          <a:solidFill>
            <a:srgbClr val="E9E6FA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8514" y="7057311"/>
            <a:ext cx="260509" cy="26050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163715" y="6860858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/public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4391526" y="7164765"/>
            <a:ext cx="1232630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13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index.php, CSS, .htaccess (roteamento)</a:t>
            </a:r>
            <a:endParaRPr lang="en-US" sz="1351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2012AC-7A7E-F58E-46AE-B76061CAEF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" y="254941"/>
            <a:ext cx="2617076" cy="78046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970597"/>
            <a:ext cx="10515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Segurança e Integridade das Operações</a:t>
            </a:r>
            <a:endParaRPr lang="en-US" sz="4451" dirty="0"/>
          </a:p>
        </p:txBody>
      </p:sp>
      <p:sp>
        <p:nvSpPr>
          <p:cNvPr id="3" name="Text 1"/>
          <p:cNvSpPr/>
          <p:nvPr/>
        </p:nvSpPr>
        <p:spPr>
          <a:xfrm>
            <a:off x="793789" y="2246353"/>
            <a:ext cx="34023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Senhas</a:t>
            </a:r>
            <a:endParaRPr lang="en-US" sz="2651" dirty="0"/>
          </a:p>
        </p:txBody>
      </p:sp>
      <p:sp>
        <p:nvSpPr>
          <p:cNvPr id="4" name="Text 2"/>
          <p:cNvSpPr/>
          <p:nvPr/>
        </p:nvSpPr>
        <p:spPr>
          <a:xfrm>
            <a:off x="793791" y="289845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password_hash; nada em texto puro</a:t>
            </a:r>
            <a:endParaRPr lang="en-US" sz="1751" dirty="0"/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1" y="3559475"/>
            <a:ext cx="3933349" cy="2182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88161" y="2246353"/>
            <a:ext cx="34023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Transações Atômicas</a:t>
            </a:r>
            <a:endParaRPr lang="en-US" sz="2651" dirty="0"/>
          </a:p>
        </p:txBody>
      </p:sp>
      <p:sp>
        <p:nvSpPr>
          <p:cNvPr id="7" name="Text 4"/>
          <p:cNvSpPr/>
          <p:nvPr/>
        </p:nvSpPr>
        <p:spPr>
          <a:xfrm>
            <a:off x="5288162" y="2898458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beginTransaction, commit, rollBack no realizarTransferencia</a:t>
            </a:r>
            <a:endParaRPr lang="en-US" sz="1751" dirty="0"/>
          </a:p>
        </p:txBody>
      </p:sp>
      <p:sp>
        <p:nvSpPr>
          <p:cNvPr id="8" name="Text 5"/>
          <p:cNvSpPr/>
          <p:nvPr/>
        </p:nvSpPr>
        <p:spPr>
          <a:xfrm>
            <a:off x="5288162" y="3828336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crédito falha, débito é revertido — invariantes financeiros preservados</a:t>
            </a:r>
            <a:endParaRPr lang="en-US" sz="1751" dirty="0"/>
          </a:p>
        </p:txBody>
      </p:sp>
      <p:sp>
        <p:nvSpPr>
          <p:cNvPr id="9" name="Text 6"/>
          <p:cNvSpPr/>
          <p:nvPr/>
        </p:nvSpPr>
        <p:spPr>
          <a:xfrm>
            <a:off x="9918383" y="2246353"/>
            <a:ext cx="34023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Banco de Dados</a:t>
            </a:r>
            <a:endParaRPr lang="en-US" sz="2651" dirty="0"/>
          </a:p>
        </p:txBody>
      </p:sp>
      <p:sp>
        <p:nvSpPr>
          <p:cNvPr id="10" name="Text 7"/>
          <p:cNvSpPr/>
          <p:nvPr/>
        </p:nvSpPr>
        <p:spPr>
          <a:xfrm>
            <a:off x="9918384" y="289845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Tabelas usuarios, contas, transacoes com integridade relacional</a:t>
            </a:r>
            <a:endParaRPr lang="en-US" sz="1751" dirty="0"/>
          </a:p>
        </p:txBody>
      </p:sp>
      <p:sp>
        <p:nvSpPr>
          <p:cNvPr id="11" name="Shape 8"/>
          <p:cNvSpPr/>
          <p:nvPr/>
        </p:nvSpPr>
        <p:spPr>
          <a:xfrm>
            <a:off x="793791" y="629507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3BCF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639163"/>
            <a:ext cx="283488" cy="22681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530907" y="657856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Operação atômica:</a:t>
            </a:r>
            <a:r>
              <a:rPr lang="en-US" sz="175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Origem → Destino com transação ACID</a:t>
            </a:r>
            <a:endParaRPr lang="en-US" sz="175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337"/>
            <a:ext cx="95790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Conexão com Banco de Dados (PDO)</a:t>
            </a:r>
            <a:endParaRPr lang="en-US" sz="4451" dirty="0"/>
          </a:p>
        </p:txBody>
      </p:sp>
      <p:sp>
        <p:nvSpPr>
          <p:cNvPr id="3" name="Shape 1"/>
          <p:cNvSpPr/>
          <p:nvPr/>
        </p:nvSpPr>
        <p:spPr>
          <a:xfrm>
            <a:off x="793790" y="3090743"/>
            <a:ext cx="4196359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325177"/>
            <a:ext cx="680443" cy="680443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512226"/>
            <a:ext cx="306111" cy="3061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5" y="4232433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Interface PDO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722854"/>
            <a:ext cx="3727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PDO para segurança e flexibilidade</a:t>
            </a:r>
            <a:endParaRPr lang="en-US" sz="1751" dirty="0"/>
          </a:p>
        </p:txBody>
      </p:sp>
      <p:sp>
        <p:nvSpPr>
          <p:cNvPr id="8" name="Shape 5"/>
          <p:cNvSpPr/>
          <p:nvPr/>
        </p:nvSpPr>
        <p:spPr>
          <a:xfrm>
            <a:off x="5216962" y="3090743"/>
            <a:ext cx="4196359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325177"/>
            <a:ext cx="680443" cy="680443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512226"/>
            <a:ext cx="306111" cy="3061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7" y="4232433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Singleton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722852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Padrão Singleton/estático — uma instância global controlada</a:t>
            </a:r>
            <a:endParaRPr lang="en-US" sz="1751" dirty="0"/>
          </a:p>
        </p:txBody>
      </p:sp>
      <p:sp>
        <p:nvSpPr>
          <p:cNvPr id="13" name="Shape 9"/>
          <p:cNvSpPr/>
          <p:nvPr/>
        </p:nvSpPr>
        <p:spPr>
          <a:xfrm>
            <a:off x="9640134" y="3090743"/>
            <a:ext cx="4196359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325177"/>
            <a:ext cx="680443" cy="680443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512226"/>
            <a:ext cx="306111" cy="30611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9" y="4232433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Tratamento de Erros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722852"/>
            <a:ext cx="3727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PDO::ERRMODE_EXCEPTION para tratamento e logs</a:t>
            </a:r>
            <a:endParaRPr lang="en-US" sz="1751" dirty="0"/>
          </a:p>
        </p:txBody>
      </p:sp>
      <p:sp>
        <p:nvSpPr>
          <p:cNvPr id="18" name="Text 13"/>
          <p:cNvSpPr/>
          <p:nvPr/>
        </p:nvSpPr>
        <p:spPr>
          <a:xfrm>
            <a:off x="793791" y="59382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Reduz overhead e melhora observabilidade de falhas</a:t>
            </a:r>
            <a:endParaRPr lang="en-US" sz="175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9597"/>
            <a:ext cx="5781795" cy="66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Validação em Camadas</a:t>
            </a:r>
            <a:endParaRPr lang="en-US" sz="4151" dirty="0"/>
          </a:p>
        </p:txBody>
      </p:sp>
      <p:sp>
        <p:nvSpPr>
          <p:cNvPr id="3" name="Text 1"/>
          <p:cNvSpPr/>
          <p:nvPr/>
        </p:nvSpPr>
        <p:spPr>
          <a:xfrm>
            <a:off x="741641" y="1336477"/>
            <a:ext cx="9715500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Defense in Depth — cada camada previne classes distintas de erro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1642" y="226338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Front-end</a:t>
            </a:r>
            <a:endParaRPr lang="en-US" sz="2051" dirty="0"/>
          </a:p>
        </p:txBody>
      </p:sp>
      <p:sp>
        <p:nvSpPr>
          <p:cNvPr id="5" name="Text 3"/>
          <p:cNvSpPr/>
          <p:nvPr/>
        </p:nvSpPr>
        <p:spPr>
          <a:xfrm>
            <a:off x="741641" y="2806303"/>
            <a:ext cx="3992167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HTML5 required</a:t>
            </a:r>
            <a:endParaRPr lang="en-US" sz="1651" dirty="0"/>
          </a:p>
        </p:txBody>
      </p:sp>
      <p:sp>
        <p:nvSpPr>
          <p:cNvPr id="6" name="Text 4"/>
          <p:cNvSpPr/>
          <p:nvPr/>
        </p:nvSpPr>
        <p:spPr>
          <a:xfrm>
            <a:off x="741641" y="3219449"/>
            <a:ext cx="3992167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Tipos (email)</a:t>
            </a:r>
            <a:endParaRPr lang="en-US" sz="1651" dirty="0"/>
          </a:p>
        </p:txBody>
      </p:sp>
      <p:sp>
        <p:nvSpPr>
          <p:cNvPr id="7" name="Text 5"/>
          <p:cNvSpPr/>
          <p:nvPr/>
        </p:nvSpPr>
        <p:spPr>
          <a:xfrm>
            <a:off x="741641" y="3632597"/>
            <a:ext cx="3992167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Regex pattern</a:t>
            </a:r>
            <a:endParaRPr lang="en-US" sz="1651" dirty="0"/>
          </a:p>
        </p:txBody>
      </p:sp>
      <p:sp>
        <p:nvSpPr>
          <p:cNvPr id="8" name="Text 6"/>
          <p:cNvSpPr/>
          <p:nvPr/>
        </p:nvSpPr>
        <p:spPr>
          <a:xfrm>
            <a:off x="5258397" y="226338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Back-end</a:t>
            </a:r>
            <a:endParaRPr lang="en-US" sz="2051" dirty="0"/>
          </a:p>
        </p:txBody>
      </p:sp>
      <p:sp>
        <p:nvSpPr>
          <p:cNvPr id="9" name="Text 7"/>
          <p:cNvSpPr/>
          <p:nvPr/>
        </p:nvSpPr>
        <p:spPr>
          <a:xfrm>
            <a:off x="5258395" y="2806303"/>
            <a:ext cx="4128731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FILTER_VALIDATE_EMAIL</a:t>
            </a:r>
            <a:endParaRPr lang="en-US" sz="1651" dirty="0"/>
          </a:p>
        </p:txBody>
      </p:sp>
      <p:sp>
        <p:nvSpPr>
          <p:cNvPr id="10" name="Text 8"/>
          <p:cNvSpPr/>
          <p:nvPr/>
        </p:nvSpPr>
        <p:spPr>
          <a:xfrm>
            <a:off x="5258395" y="3219451"/>
            <a:ext cx="412873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Regras de negócio (valores &gt; 0 e ≤ saldo)</a:t>
            </a:r>
            <a:endParaRPr lang="en-US" sz="1651" dirty="0"/>
          </a:p>
        </p:txBody>
      </p:sp>
      <p:sp>
        <p:nvSpPr>
          <p:cNvPr id="11" name="Text 9"/>
          <p:cNvSpPr/>
          <p:nvPr/>
        </p:nvSpPr>
        <p:spPr>
          <a:xfrm>
            <a:off x="9911717" y="226338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Banco de Dados</a:t>
            </a:r>
            <a:endParaRPr lang="en-US" sz="2051" dirty="0"/>
          </a:p>
        </p:txBody>
      </p:sp>
      <p:sp>
        <p:nvSpPr>
          <p:cNvPr id="12" name="Text 10"/>
          <p:cNvSpPr/>
          <p:nvPr/>
        </p:nvSpPr>
        <p:spPr>
          <a:xfrm>
            <a:off x="9911715" y="2806303"/>
            <a:ext cx="3992167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UNIQUE em email</a:t>
            </a:r>
            <a:endParaRPr lang="en-US" sz="1651" dirty="0"/>
          </a:p>
        </p:txBody>
      </p:sp>
      <p:sp>
        <p:nvSpPr>
          <p:cNvPr id="13" name="Text 11"/>
          <p:cNvSpPr/>
          <p:nvPr/>
        </p:nvSpPr>
        <p:spPr>
          <a:xfrm>
            <a:off x="9911715" y="3219449"/>
            <a:ext cx="3992167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651"/>
              </a:lnSpc>
              <a:buSzPct val="100000"/>
              <a:buChar char="•"/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Constraints para integridade</a:t>
            </a:r>
            <a:endParaRPr lang="en-US" sz="1651" dirty="0"/>
          </a:p>
        </p:txBody>
      </p:sp>
      <p:sp>
        <p:nvSpPr>
          <p:cNvPr id="14" name="Shape 12"/>
          <p:cNvSpPr/>
          <p:nvPr/>
        </p:nvSpPr>
        <p:spPr>
          <a:xfrm>
            <a:off x="741642" y="4389950"/>
            <a:ext cx="13147119" cy="34052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41641" y="4741664"/>
            <a:ext cx="3178612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Desafios e Soluções</a:t>
            </a:r>
            <a:endParaRPr lang="en-US" sz="2500" dirty="0"/>
          </a:p>
        </p:txBody>
      </p:sp>
      <p:sp>
        <p:nvSpPr>
          <p:cNvPr id="16" name="Shape 14"/>
          <p:cNvSpPr/>
          <p:nvPr/>
        </p:nvSpPr>
        <p:spPr>
          <a:xfrm>
            <a:off x="741640" y="5456754"/>
            <a:ext cx="4241125" cy="1605677"/>
          </a:xfrm>
          <a:prstGeom prst="roundRect">
            <a:avLst>
              <a:gd name="adj" fmla="val 5543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76313" y="5691428"/>
            <a:ext cx="278653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Integridade financeira</a:t>
            </a:r>
            <a:endParaRPr lang="en-US" sz="2051" dirty="0"/>
          </a:p>
        </p:txBody>
      </p:sp>
      <p:sp>
        <p:nvSpPr>
          <p:cNvPr id="18" name="Text 16"/>
          <p:cNvSpPr/>
          <p:nvPr/>
        </p:nvSpPr>
        <p:spPr>
          <a:xfrm>
            <a:off x="976312" y="6149579"/>
            <a:ext cx="377178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Uso de transações ACID para evitar inconsistências</a:t>
            </a:r>
            <a:endParaRPr lang="en-US" sz="1651" dirty="0"/>
          </a:p>
        </p:txBody>
      </p:sp>
      <p:sp>
        <p:nvSpPr>
          <p:cNvPr id="19" name="Shape 17"/>
          <p:cNvSpPr/>
          <p:nvPr/>
        </p:nvSpPr>
        <p:spPr>
          <a:xfrm>
            <a:off x="5194579" y="5456754"/>
            <a:ext cx="4241125" cy="1605677"/>
          </a:xfrm>
          <a:prstGeom prst="roundRect">
            <a:avLst>
              <a:gd name="adj" fmla="val 5543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429251" y="5691428"/>
            <a:ext cx="267426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Rotas e dependências</a:t>
            </a:r>
            <a:endParaRPr lang="en-US" sz="2051" dirty="0"/>
          </a:p>
        </p:txBody>
      </p:sp>
      <p:sp>
        <p:nvSpPr>
          <p:cNvPr id="21" name="Text 19"/>
          <p:cNvSpPr/>
          <p:nvPr/>
        </p:nvSpPr>
        <p:spPr>
          <a:xfrm>
            <a:off x="5429251" y="6149577"/>
            <a:ext cx="3771781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Autoloader + roteamento centralizado</a:t>
            </a:r>
            <a:endParaRPr lang="en-US" sz="1651" dirty="0"/>
          </a:p>
        </p:txBody>
      </p:sp>
      <p:sp>
        <p:nvSpPr>
          <p:cNvPr id="22" name="Shape 20"/>
          <p:cNvSpPr/>
          <p:nvPr/>
        </p:nvSpPr>
        <p:spPr>
          <a:xfrm>
            <a:off x="9647516" y="5456754"/>
            <a:ext cx="4241125" cy="1605677"/>
          </a:xfrm>
          <a:prstGeom prst="roundRect">
            <a:avLst>
              <a:gd name="adj" fmla="val 5543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882189" y="5691428"/>
            <a:ext cx="31396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1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Segurança de credenciais</a:t>
            </a:r>
            <a:endParaRPr lang="en-US" sz="2051" dirty="0"/>
          </a:p>
        </p:txBody>
      </p:sp>
      <p:sp>
        <p:nvSpPr>
          <p:cNvPr id="24" name="Text 22"/>
          <p:cNvSpPr/>
          <p:nvPr/>
        </p:nvSpPr>
        <p:spPr>
          <a:xfrm>
            <a:off x="9882188" y="6149577"/>
            <a:ext cx="3771781" cy="33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16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password_hash e boas práticas</a:t>
            </a:r>
            <a:endParaRPr lang="en-US" sz="165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7" y="509111"/>
            <a:ext cx="5816323" cy="57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1"/>
              </a:lnSpc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Resultados e Aprendizados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939" y="1550195"/>
            <a:ext cx="277689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1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Objetivos Atingidos</a:t>
            </a:r>
            <a:endParaRPr lang="en-US" sz="2151" dirty="0"/>
          </a:p>
        </p:txBody>
      </p:sp>
      <p:sp>
        <p:nvSpPr>
          <p:cNvPr id="4" name="Text 2"/>
          <p:cNvSpPr/>
          <p:nvPr/>
        </p:nvSpPr>
        <p:spPr>
          <a:xfrm>
            <a:off x="647939" y="2082285"/>
            <a:ext cx="644151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300"/>
              </a:lnSpc>
              <a:buSzPct val="100000"/>
              <a:buChar char="•"/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Cadastro, login, contas, transferências confiáveis</a:t>
            </a:r>
            <a:endParaRPr lang="en-US" sz="1451" dirty="0"/>
          </a:p>
        </p:txBody>
      </p:sp>
      <p:sp>
        <p:nvSpPr>
          <p:cNvPr id="5" name="Text 3"/>
          <p:cNvSpPr/>
          <p:nvPr/>
        </p:nvSpPr>
        <p:spPr>
          <a:xfrm>
            <a:off x="647939" y="2443283"/>
            <a:ext cx="644151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300"/>
              </a:lnSpc>
              <a:buSzPct val="100000"/>
              <a:buChar char="•"/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Organização por camadas; legível e escalável</a:t>
            </a:r>
            <a:endParaRPr lang="en-US" sz="1451" dirty="0"/>
          </a:p>
        </p:txBody>
      </p:sp>
      <p:sp>
        <p:nvSpPr>
          <p:cNvPr id="6" name="Text 4"/>
          <p:cNvSpPr/>
          <p:nvPr/>
        </p:nvSpPr>
        <p:spPr>
          <a:xfrm>
            <a:off x="647939" y="2804279"/>
            <a:ext cx="644151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300"/>
              </a:lnSpc>
              <a:buSzPct val="100000"/>
              <a:buChar char="•"/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Validações distribuídas; correções rápidas; base para novas features</a:t>
            </a:r>
            <a:endParaRPr lang="en-US" sz="1451" dirty="0"/>
          </a:p>
        </p:txBody>
      </p:sp>
      <p:sp>
        <p:nvSpPr>
          <p:cNvPr id="7" name="Text 5"/>
          <p:cNvSpPr/>
          <p:nvPr/>
        </p:nvSpPr>
        <p:spPr>
          <a:xfrm>
            <a:off x="647939" y="3267077"/>
            <a:ext cx="6441519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que adicionaríamos com a mesma base? Extratos, limites, tarifas, perfis de conta</a:t>
            </a:r>
            <a:endParaRPr lang="en-US" sz="1451" dirty="0"/>
          </a:p>
        </p:txBody>
      </p:sp>
      <p:sp>
        <p:nvSpPr>
          <p:cNvPr id="8" name="Text 6"/>
          <p:cNvSpPr/>
          <p:nvPr/>
        </p:nvSpPr>
        <p:spPr>
          <a:xfrm>
            <a:off x="7548565" y="1550195"/>
            <a:ext cx="277689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1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Conclusão</a:t>
            </a:r>
            <a:endParaRPr lang="en-US" sz="2151" dirty="0"/>
          </a:p>
        </p:txBody>
      </p:sp>
      <p:sp>
        <p:nvSpPr>
          <p:cNvPr id="9" name="Text 7"/>
          <p:cNvSpPr/>
          <p:nvPr/>
        </p:nvSpPr>
        <p:spPr>
          <a:xfrm>
            <a:off x="7548565" y="2082286"/>
            <a:ext cx="6441519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300"/>
              </a:lnSpc>
              <a:buSzPct val="100000"/>
              <a:buChar char="•"/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POO e MVC aplicados de forma prática, com foco em segurança e integridade</a:t>
            </a:r>
            <a:endParaRPr lang="en-US" sz="1451" dirty="0"/>
          </a:p>
        </p:txBody>
      </p:sp>
      <p:sp>
        <p:nvSpPr>
          <p:cNvPr id="10" name="Text 8"/>
          <p:cNvSpPr/>
          <p:nvPr/>
        </p:nvSpPr>
        <p:spPr>
          <a:xfrm>
            <a:off x="7548565" y="2739510"/>
            <a:ext cx="644151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300"/>
              </a:lnSpc>
              <a:buSzPct val="100000"/>
              <a:buChar char="•"/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Estrutura sólida que reduz risco e acelera evolução</a:t>
            </a:r>
            <a:endParaRPr lang="en-US" sz="1451" dirty="0"/>
          </a:p>
        </p:txBody>
      </p:sp>
      <p:sp>
        <p:nvSpPr>
          <p:cNvPr id="11" name="Text 9"/>
          <p:cNvSpPr/>
          <p:nvPr/>
        </p:nvSpPr>
        <p:spPr>
          <a:xfrm>
            <a:off x="7548565" y="3100509"/>
            <a:ext cx="6441519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300"/>
              </a:lnSpc>
              <a:buSzPct val="100000"/>
              <a:buChar char="•"/>
            </a:pPr>
            <a:r>
              <a:rPr lang="en-US" sz="14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Próximos passos: Relatórios, auditoria de transações, testes automatizados</a:t>
            </a:r>
            <a:endParaRPr lang="en-US" sz="1451" dirty="0"/>
          </a:p>
        </p:txBody>
      </p:sp>
      <p:sp>
        <p:nvSpPr>
          <p:cNvPr id="12" name="Shape 10"/>
          <p:cNvSpPr/>
          <p:nvPr/>
        </p:nvSpPr>
        <p:spPr>
          <a:xfrm>
            <a:off x="647939" y="4326818"/>
            <a:ext cx="13334524" cy="30719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47939" y="4635103"/>
            <a:ext cx="2314099" cy="28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1"/>
              </a:lnSpc>
            </a:pPr>
            <a:r>
              <a:rPr lang="en-US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Referências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47939" y="5202080"/>
            <a:ext cx="1333452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SILVA, Cleuton. Os 4 Pilares da Programação Orientada a Objetos. Disponível em: </a:t>
            </a:r>
            <a:r>
              <a:rPr lang="en-US" sz="1151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https://www.dio.me/articles/os-4-pilares-da-programacao-orientada-a-objetos-SSU4Q9</a:t>
            </a: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Último acesso em: 21 de novembro de 2025.</a:t>
            </a:r>
            <a:endParaRPr lang="en-US" sz="1151" dirty="0"/>
          </a:p>
        </p:txBody>
      </p:sp>
      <p:sp>
        <p:nvSpPr>
          <p:cNvPr id="15" name="Text 13"/>
          <p:cNvSpPr/>
          <p:nvPr/>
        </p:nvSpPr>
        <p:spPr>
          <a:xfrm>
            <a:off x="647939" y="5884188"/>
            <a:ext cx="1333452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GASPAROTTO, Henrique. POO: Os 4 pilares da Programação Orientada a Objetos. Disponível em: </a:t>
            </a:r>
            <a:r>
              <a:rPr lang="en-US" sz="1151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https://www.devmedia.com.br/os-4-pilares-da-programacao-orientada-a-objetos/9264</a:t>
            </a: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Último acesso em: 21 de novembro de 2025.</a:t>
            </a:r>
            <a:endParaRPr lang="en-US" sz="1151" dirty="0"/>
          </a:p>
        </p:txBody>
      </p:sp>
      <p:sp>
        <p:nvSpPr>
          <p:cNvPr id="16" name="Text 14"/>
          <p:cNvSpPr/>
          <p:nvPr/>
        </p:nvSpPr>
        <p:spPr>
          <a:xfrm>
            <a:off x="647939" y="6566298"/>
            <a:ext cx="1333452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SOUZA, Ângelo. Arquitetura MVC: Entendendo o Modelo-Visão-Controlador. Disponível em: </a:t>
            </a:r>
            <a:r>
              <a:rPr lang="en-US" sz="1151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https://www.dio.me/articles/arquitetura-mvc-entendendo-o-modelo-visao-controlador</a:t>
            </a: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Último acesso em: 21 de novembro de 2025.</a:t>
            </a:r>
            <a:endParaRPr lang="en-US" sz="1151" dirty="0"/>
          </a:p>
        </p:txBody>
      </p:sp>
      <p:sp>
        <p:nvSpPr>
          <p:cNvPr id="17" name="Text 15"/>
          <p:cNvSpPr/>
          <p:nvPr/>
        </p:nvSpPr>
        <p:spPr>
          <a:xfrm>
            <a:off x="647939" y="7248407"/>
            <a:ext cx="13334524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MEDEIROS, Higor. Introdução ao Padrão MVC: Primeiros passos na Arquitetura MVC. Disponível em: </a:t>
            </a:r>
            <a:r>
              <a:rPr lang="en-US" sz="1151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https://www.devmedia.com.br/introducao-ao-padrao-mvc/29308</a:t>
            </a:r>
            <a:r>
              <a:rPr lang="en-US" sz="115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Último acesso em: 21 de novembro de 2025.</a:t>
            </a:r>
            <a:endParaRPr lang="en-US" sz="115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108</TotalTime>
  <Words>746</Words>
  <Application>Microsoft Office PowerPoint</Application>
  <PresentationFormat>Personalizar</PresentationFormat>
  <Paragraphs>114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Arimo</vt:lpstr>
      <vt:lpstr>Arial</vt:lpstr>
      <vt:lpstr>Outfit Extra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Vitor Emanuel</dc:creator>
  <cp:lastModifiedBy>Vitor Emanuel</cp:lastModifiedBy>
  <cp:revision>5</cp:revision>
  <dcterms:created xsi:type="dcterms:W3CDTF">2025-11-23T05:35:21Z</dcterms:created>
  <dcterms:modified xsi:type="dcterms:W3CDTF">2025-11-23T07:36:12Z</dcterms:modified>
</cp:coreProperties>
</file>